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93" r:id="rId4"/>
    <p:sldId id="395" r:id="rId5"/>
    <p:sldId id="382" r:id="rId6"/>
    <p:sldId id="391" r:id="rId7"/>
    <p:sldId id="392" r:id="rId8"/>
    <p:sldId id="394" r:id="rId9"/>
    <p:sldId id="384" r:id="rId10"/>
    <p:sldId id="39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– Huizenjacht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met je buurman een huis.</a:t>
            </a:r>
          </a:p>
          <a:p>
            <a:r>
              <a:rPr lang="nl-NL" dirty="0" smtClean="0"/>
              <a:t>Beschrijf alle kosten</a:t>
            </a:r>
          </a:p>
          <a:p>
            <a:pPr lvl="1"/>
            <a:r>
              <a:rPr lang="nl-NL" dirty="0" smtClean="0"/>
              <a:t>Eenmalig en de maandlasten</a:t>
            </a:r>
          </a:p>
          <a:p>
            <a:r>
              <a:rPr lang="nl-NL" dirty="0" smtClean="0"/>
              <a:t>Kijk hoeveel geld je zelf moet meenemen.</a:t>
            </a:r>
          </a:p>
          <a:p>
            <a:r>
              <a:rPr lang="nl-NL" dirty="0" smtClean="0"/>
              <a:t>In Word</a:t>
            </a:r>
          </a:p>
          <a:p>
            <a:pPr lvl="1"/>
            <a:r>
              <a:rPr lang="nl-NL" dirty="0" smtClean="0"/>
              <a:t>Met foto</a:t>
            </a:r>
          </a:p>
          <a:p>
            <a:pPr lvl="1"/>
            <a:r>
              <a:rPr lang="nl-NL" dirty="0" smtClean="0"/>
              <a:t>Netjes in woorden uitgelegd</a:t>
            </a:r>
          </a:p>
          <a:p>
            <a:pPr lvl="1"/>
            <a:r>
              <a:rPr lang="nl-NL" dirty="0" smtClean="0"/>
              <a:t>Probeer alles in euro’s weer te geven.</a:t>
            </a:r>
          </a:p>
          <a:p>
            <a:pPr lvl="1"/>
            <a:r>
              <a:rPr lang="nl-NL" smtClean="0"/>
              <a:t>Met bronnen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338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kopen van een huis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83024"/>
            <a:ext cx="7419975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met je buurman een huis.</a:t>
            </a:r>
          </a:p>
          <a:p>
            <a:r>
              <a:rPr lang="nl-NL" dirty="0" smtClean="0"/>
              <a:t>Beschrijf alle kosten</a:t>
            </a:r>
          </a:p>
          <a:p>
            <a:pPr lvl="1"/>
            <a:r>
              <a:rPr lang="nl-NL" dirty="0" smtClean="0"/>
              <a:t>Eenmalig en de maandlasten</a:t>
            </a:r>
          </a:p>
          <a:p>
            <a:r>
              <a:rPr lang="nl-NL" dirty="0" smtClean="0"/>
              <a:t>Kijk hoeveel geld je zelf moet meenemen.</a:t>
            </a:r>
          </a:p>
          <a:p>
            <a:r>
              <a:rPr lang="nl-NL" dirty="0" smtClean="0"/>
              <a:t>In Word</a:t>
            </a:r>
          </a:p>
          <a:p>
            <a:pPr lvl="1"/>
            <a:r>
              <a:rPr lang="nl-NL" dirty="0" smtClean="0"/>
              <a:t>Met foto</a:t>
            </a:r>
          </a:p>
          <a:p>
            <a:pPr lvl="1"/>
            <a:r>
              <a:rPr lang="nl-NL" dirty="0" smtClean="0"/>
              <a:t>Netjes in woorden uitgelegd</a:t>
            </a:r>
          </a:p>
          <a:p>
            <a:pPr lvl="1"/>
            <a:r>
              <a:rPr lang="nl-NL" dirty="0" smtClean="0"/>
              <a:t>Probeer alles in euro’s weer te geven.</a:t>
            </a:r>
          </a:p>
        </p:txBody>
      </p:sp>
    </p:spTree>
    <p:extLst>
      <p:ext uri="{BB962C8B-B14F-4D97-AF65-F5344CB8AC3E}">
        <p14:creationId xmlns:p14="http://schemas.microsoft.com/office/powerpoint/2010/main" val="32982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 besproken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Wat wil een bank weten voor een hypotheek</a:t>
            </a:r>
          </a:p>
          <a:p>
            <a:r>
              <a:rPr lang="nl-NL" dirty="0" smtClean="0"/>
              <a:t>Rentekosten</a:t>
            </a:r>
          </a:p>
          <a:p>
            <a:pPr lvl="1"/>
            <a:r>
              <a:rPr lang="nl-NL" dirty="0" smtClean="0"/>
              <a:t>En belastingvoordeel</a:t>
            </a:r>
          </a:p>
          <a:p>
            <a:pPr lvl="1"/>
            <a:endParaRPr lang="nl-NL" dirty="0"/>
          </a:p>
          <a:p>
            <a:endParaRPr lang="nl-NL" dirty="0" smtClean="0"/>
          </a:p>
          <a:p>
            <a:r>
              <a:rPr lang="nl-NL" dirty="0" smtClean="0"/>
              <a:t>Begonnen met de opdracht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Antwoord:</a:t>
            </a:r>
          </a:p>
          <a:p>
            <a:pPr marL="0" indent="0">
              <a:buNone/>
            </a:pPr>
            <a:r>
              <a:rPr lang="nl-NL" dirty="0" smtClean="0"/>
              <a:t>Boetevrij aflossen kan tot 10-20% van de hypotheek per jaar.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65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heb je als koper?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nl-NL" dirty="0" smtClean="0"/>
              <a:t>Verplicht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Koopsom (k.k. of v.o.n.)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Overdrachtsbelasting 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Notariskosten</a:t>
            </a:r>
          </a:p>
          <a:p>
            <a:pPr marL="571500" indent="-457200">
              <a:buFontTx/>
              <a:buChar char="-"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Niet verplicht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Kosten aangaan hypotheek</a:t>
            </a:r>
          </a:p>
          <a:p>
            <a:pPr marL="971550" lvl="1" indent="-457200">
              <a:buFontTx/>
              <a:buChar char="-"/>
            </a:pPr>
            <a:r>
              <a:rPr lang="nl-NL" dirty="0" smtClean="0"/>
              <a:t>Afsluitprovisie</a:t>
            </a:r>
          </a:p>
          <a:p>
            <a:pPr marL="971550" lvl="1" indent="-457200">
              <a:buFontTx/>
              <a:buChar char="-"/>
            </a:pPr>
            <a:r>
              <a:rPr lang="nl-NL" dirty="0" smtClean="0"/>
              <a:t>Inclusief waarborgsom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Makelaarskosten (courtage)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Taxatiekosten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Bouwkundige keuring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Nationale Hypotheekgarantie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55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Officiële papieren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(Voorlopige) Koopakte</a:t>
            </a:r>
          </a:p>
          <a:p>
            <a:r>
              <a:rPr lang="nl-NL" dirty="0" smtClean="0"/>
              <a:t>Transportakte</a:t>
            </a:r>
          </a:p>
          <a:p>
            <a:r>
              <a:rPr lang="nl-NL" dirty="0" smtClean="0"/>
              <a:t>Hypotheekakte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90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Hoogte hypotheek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Hoeveel mag ik lenen?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Waarschijnlijk door naar 90% in 2028.</a:t>
            </a:r>
          </a:p>
          <a:p>
            <a:endParaRPr lang="nl-NL" dirty="0"/>
          </a:p>
          <a:p>
            <a:r>
              <a:rPr lang="nl-NL" dirty="0" smtClean="0"/>
              <a:t>€23.000 per jaar per persoon is realistischer i.p.v. €30.000</a:t>
            </a:r>
          </a:p>
          <a:p>
            <a:pPr lvl="1"/>
            <a:r>
              <a:rPr lang="nl-NL" dirty="0" smtClean="0"/>
              <a:t>€206.667 i.p.v. €286.171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2016224" cy="194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Hoogte Hypotheek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Afhankelijk van</a:t>
            </a:r>
          </a:p>
          <a:p>
            <a:pPr>
              <a:buFontTx/>
              <a:buChar char="-"/>
            </a:pPr>
            <a:r>
              <a:rPr lang="nl-NL" dirty="0" smtClean="0"/>
              <a:t>Hoogte inkomen</a:t>
            </a:r>
          </a:p>
          <a:p>
            <a:pPr>
              <a:buFontTx/>
              <a:buChar char="-"/>
            </a:pPr>
            <a:r>
              <a:rPr lang="nl-NL" dirty="0" smtClean="0"/>
              <a:t>Leeftijd</a:t>
            </a:r>
          </a:p>
          <a:p>
            <a:pPr>
              <a:buFontTx/>
              <a:buChar char="-"/>
            </a:pPr>
            <a:r>
              <a:rPr lang="nl-NL" dirty="0" smtClean="0"/>
              <a:t>Partner</a:t>
            </a:r>
          </a:p>
          <a:p>
            <a:pPr>
              <a:buFontTx/>
              <a:buChar char="-"/>
            </a:pPr>
            <a:r>
              <a:rPr lang="nl-NL" dirty="0" smtClean="0"/>
              <a:t>Schulden</a:t>
            </a:r>
          </a:p>
          <a:p>
            <a:pPr>
              <a:buFontTx/>
              <a:buChar char="-"/>
            </a:pPr>
            <a:r>
              <a:rPr lang="nl-NL" dirty="0" smtClean="0"/>
              <a:t>BKR-registratie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73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hypotheken zijn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929411"/>
          </a:xfrm>
        </p:spPr>
        <p:txBody>
          <a:bodyPr>
            <a:normAutofit fontScale="92500" lnSpcReduction="20000"/>
          </a:bodyPr>
          <a:lstStyle/>
          <a:p>
            <a:pPr marL="571500" indent="-457200">
              <a:buAutoNum type="arabicPeriod"/>
            </a:pPr>
            <a:r>
              <a:rPr lang="nl-NL" dirty="0" smtClean="0"/>
              <a:t>Lineaire hypotheek.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Je lost elk jaar hetzelfde bedrag af en</a:t>
            </a:r>
          </a:p>
          <a:p>
            <a:pPr marL="411480" lvl="1" indent="0">
              <a:buNone/>
            </a:pPr>
            <a:r>
              <a:rPr lang="nl-NL" dirty="0" smtClean="0"/>
              <a:t>	betaalt rente over de openstaande lening</a:t>
            </a:r>
          </a:p>
          <a:p>
            <a:pPr marL="571500" indent="-457200">
              <a:buAutoNum type="arabicPeriod"/>
            </a:pPr>
            <a:r>
              <a:rPr lang="nl-NL" dirty="0" smtClean="0"/>
              <a:t>Annuïteitenhypotheek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In het begin betaal je veel rente en </a:t>
            </a:r>
          </a:p>
          <a:p>
            <a:pPr marL="411480" lvl="1" indent="0">
              <a:buNone/>
            </a:pPr>
            <a:r>
              <a:rPr lang="nl-NL" dirty="0"/>
              <a:t>	</a:t>
            </a:r>
            <a:r>
              <a:rPr lang="nl-NL" dirty="0" smtClean="0"/>
              <a:t>weinig aflossing, aan het eind omgekeerd. </a:t>
            </a:r>
          </a:p>
          <a:p>
            <a:pPr marL="411480" lvl="1" indent="0">
              <a:buNone/>
            </a:pPr>
            <a:r>
              <a:rPr lang="nl-NL" dirty="0"/>
              <a:t>	</a:t>
            </a:r>
            <a:r>
              <a:rPr lang="nl-NL" dirty="0" smtClean="0"/>
              <a:t>De maandlast is elke maand hetzelfde</a:t>
            </a:r>
          </a:p>
          <a:p>
            <a:pPr marL="571500" indent="-457200">
              <a:buAutoNum type="arabicPeriod"/>
            </a:pPr>
            <a:endParaRPr lang="nl-NL" dirty="0" smtClean="0"/>
          </a:p>
          <a:p>
            <a:pPr marL="571500" indent="-457200">
              <a:buAutoNum type="arabicPeriod"/>
            </a:pPr>
            <a:r>
              <a:rPr lang="nl-NL" dirty="0" smtClean="0"/>
              <a:t>Spaar of beleggingshypotheek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Je betaalt rente over de hypotheeklening (die niet wordt afgelost)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En je betaalt een spaarverzekering</a:t>
            </a:r>
          </a:p>
          <a:p>
            <a:pPr marL="1234440" lvl="2" indent="-457200">
              <a:buAutoNum type="arabicPeriod"/>
            </a:pPr>
            <a:r>
              <a:rPr lang="nl-NL" dirty="0" smtClean="0"/>
              <a:t>Overlijdensrisicoverzekering</a:t>
            </a:r>
          </a:p>
          <a:p>
            <a:pPr marL="1234440" lvl="2" indent="-457200">
              <a:buAutoNum type="arabicPeriod"/>
            </a:pPr>
            <a:r>
              <a:rPr lang="nl-NL" dirty="0" smtClean="0"/>
              <a:t>Sparen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68" y="750962"/>
            <a:ext cx="28384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410" y="2636912"/>
            <a:ext cx="2838450" cy="18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869160"/>
            <a:ext cx="28575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6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7683</TotalTime>
  <Words>225</Words>
  <Application>Microsoft Office PowerPoint</Application>
  <PresentationFormat>Diavoorstelling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Het kopen van een huis</vt:lpstr>
      <vt:lpstr>Opdracht.</vt:lpstr>
      <vt:lpstr>Vorige week besproken</vt:lpstr>
      <vt:lpstr>Welke kosten heb je als koper? </vt:lpstr>
      <vt:lpstr>Officiële papieren</vt:lpstr>
      <vt:lpstr>Hoogte hypotheek</vt:lpstr>
      <vt:lpstr>Hoogte Hypotheek</vt:lpstr>
      <vt:lpstr>Welke hypotheken zijn er?</vt:lpstr>
      <vt:lpstr>Opdracht.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105</cp:revision>
  <dcterms:created xsi:type="dcterms:W3CDTF">2013-11-15T15:05:42Z</dcterms:created>
  <dcterms:modified xsi:type="dcterms:W3CDTF">2019-02-24T12:22:41Z</dcterms:modified>
</cp:coreProperties>
</file>